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g" ContentType="image/jpeg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notesMasters/notesMaster1.xml" ContentType="application/vnd.openxmlformats-officedocument.presentationml.notesMaster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notesMasterIdLst>
    <p:notesMasterId r:id="rId4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43"/>
    <p:restoredTop autoAdjust="0" sz="94694"/>
  </p:normalViewPr>
  <p:slideViewPr>
    <p:cSldViewPr snapToGrid="0" snapToObjects="1">
      <p:cViewPr varScale="1">
        <p:scale>
          <a:sx d="100" n="161"/>
          <a:sy d="100" n="161"/>
        </p:scale>
        <p:origin x="560" y="200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notesMaster" Target="notesMasters/notesMaster1.xml" /><Relationship Id="rId50" Type="http://schemas.openxmlformats.org/officeDocument/2006/relationships/viewProps" Target="viewProps.xml" /><Relationship Id="rId49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52" Type="http://schemas.openxmlformats.org/officeDocument/2006/relationships/tableStyles" Target="tableStyles.xml" /><Relationship Id="rId51" Type="http://schemas.openxmlformats.org/officeDocument/2006/relationships/theme" Target="theme/theme1.xml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C1CCF-B725-44A7-AA57-5E433BD85C9F}" type="datetimeFigureOut">
              <a:rPr lang="en-US" smtClean="0"/>
              <a:t>1/2/22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BDFEC3-8487-43E8-A154-7C12CBC1FF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7097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?><Relationships xmlns="http://schemas.openxmlformats.org/package/2006/relationships"><Relationship Id="rId2" Type="http://schemas.openxmlformats.org/officeDocument/2006/relationships/slide" Target="../slides/slide3.xml" /><Relationship Id="rId1" Type="http://schemas.openxmlformats.org/officeDocument/2006/relationships/notesMaster" Target="../notesMasters/notesMaster1.xml" /></Relationships>
</file>

<file path=ppt/notesSlides/_rels/notesSlide10.xml.rels><?xml version="1.0" encoding="UTF-8"?><Relationships xmlns="http://schemas.openxmlformats.org/package/2006/relationships"><Relationship Id="rId2" Type="http://schemas.openxmlformats.org/officeDocument/2006/relationships/slide" Target="../slides/slide18.xml" /><Relationship Id="rId1" Type="http://schemas.openxmlformats.org/officeDocument/2006/relationships/notesMaster" Target="../notesMasters/notesMaster1.xml" /></Relationships>
</file>

<file path=ppt/notesSlides/_rels/notesSlide11.xml.rels><?xml version="1.0" encoding="UTF-8"?><Relationships xmlns="http://schemas.openxmlformats.org/package/2006/relationships"><Relationship Id="rId2" Type="http://schemas.openxmlformats.org/officeDocument/2006/relationships/slide" Target="../slides/slide19.xml" /><Relationship Id="rId1" Type="http://schemas.openxmlformats.org/officeDocument/2006/relationships/notesMaster" Target="../notesMasters/notesMaster1.xml" /></Relationships>
</file>

<file path=ppt/notesSlides/_rels/notesSlide12.xml.rels><?xml version="1.0" encoding="UTF-8"?><Relationships xmlns="http://schemas.openxmlformats.org/package/2006/relationships"><Relationship Id="rId2" Type="http://schemas.openxmlformats.org/officeDocument/2006/relationships/slide" Target="../slides/slide25.xml" /><Relationship Id="rId1" Type="http://schemas.openxmlformats.org/officeDocument/2006/relationships/notesMaster" Target="../notesMasters/notesMaster1.xml" /></Relationships>
</file>

<file path=ppt/notesSlides/_rels/notesSlide13.xml.rels><?xml version="1.0" encoding="UTF-8"?><Relationships xmlns="http://schemas.openxmlformats.org/package/2006/relationships"><Relationship Id="rId2" Type="http://schemas.openxmlformats.org/officeDocument/2006/relationships/slide" Target="../slides/slide26.xml" /><Relationship Id="rId1" Type="http://schemas.openxmlformats.org/officeDocument/2006/relationships/notesMaster" Target="../notesMasters/notesMaster1.xml" /></Relationships>
</file>

<file path=ppt/notesSlides/_rels/notesSlide14.xml.rels><?xml version="1.0" encoding="UTF-8"?><Relationships xmlns="http://schemas.openxmlformats.org/package/2006/relationships"><Relationship Id="rId2" Type="http://schemas.openxmlformats.org/officeDocument/2006/relationships/slide" Target="../slides/slide31.xml" /><Relationship Id="rId1" Type="http://schemas.openxmlformats.org/officeDocument/2006/relationships/notesMaster" Target="../notesMasters/notesMaster1.xml" /></Relationships>
</file>

<file path=ppt/notesSlides/_rels/notesSlide15.xml.rels><?xml version="1.0" encoding="UTF-8"?><Relationships xmlns="http://schemas.openxmlformats.org/package/2006/relationships"><Relationship Id="rId2" Type="http://schemas.openxmlformats.org/officeDocument/2006/relationships/slide" Target="../slides/slide32.xml" /><Relationship Id="rId1" Type="http://schemas.openxmlformats.org/officeDocument/2006/relationships/notesMaster" Target="../notesMasters/notesMaster1.xml" /></Relationships>
</file>

<file path=ppt/notesSlides/_rels/notesSlide16.xml.rels><?xml version="1.0" encoding="UTF-8"?><Relationships xmlns="http://schemas.openxmlformats.org/package/2006/relationships"><Relationship Id="rId2" Type="http://schemas.openxmlformats.org/officeDocument/2006/relationships/slide" Target="../slides/slide33.xml" /><Relationship Id="rId1" Type="http://schemas.openxmlformats.org/officeDocument/2006/relationships/notesMaster" Target="../notesMasters/notesMaster1.xml" /></Relationships>
</file>

<file path=ppt/notesSlides/_rels/notesSlide17.xml.rels><?xml version="1.0" encoding="UTF-8"?><Relationships xmlns="http://schemas.openxmlformats.org/package/2006/relationships"><Relationship Id="rId2" Type="http://schemas.openxmlformats.org/officeDocument/2006/relationships/slide" Target="../slides/slide34.xml" /><Relationship Id="rId1" Type="http://schemas.openxmlformats.org/officeDocument/2006/relationships/notesMaster" Target="../notesMasters/notesMaster1.xml" /></Relationships>
</file>

<file path=ppt/notesSlides/_rels/notesSlide18.xml.rels><?xml version="1.0" encoding="UTF-8"?><Relationships xmlns="http://schemas.openxmlformats.org/package/2006/relationships"><Relationship Id="rId2" Type="http://schemas.openxmlformats.org/officeDocument/2006/relationships/slide" Target="../slides/slide35.xml" /><Relationship Id="rId1" Type="http://schemas.openxmlformats.org/officeDocument/2006/relationships/notesMaster" Target="../notesMasters/notesMaster1.xml" /></Relationships>
</file>

<file path=ppt/notesSlides/_rels/notesSlide19.xml.rels><?xml version="1.0" encoding="UTF-8"?><Relationships xmlns="http://schemas.openxmlformats.org/package/2006/relationships"><Relationship Id="rId2" Type="http://schemas.openxmlformats.org/officeDocument/2006/relationships/slide" Target="../slides/slide36.xml" /><Relationship Id="rId1" Type="http://schemas.openxmlformats.org/officeDocument/2006/relationships/notesMaster" Target="../notesMasters/notesMaster1.xml" /></Relationships>
</file>

<file path=ppt/notesSlides/_rels/notesSlide2.xml.rels><?xml version="1.0" encoding="UTF-8"?><Relationships xmlns="http://schemas.openxmlformats.org/package/2006/relationships"><Relationship Id="rId2" Type="http://schemas.openxmlformats.org/officeDocument/2006/relationships/slide" Target="../slides/slide5.xml" /><Relationship Id="rId1" Type="http://schemas.openxmlformats.org/officeDocument/2006/relationships/notesMaster" Target="../notesMasters/notesMaster1.xml" /></Relationships>
</file>

<file path=ppt/notesSlides/_rels/notesSlide3.xml.rels><?xml version="1.0" encoding="UTF-8"?><Relationships xmlns="http://schemas.openxmlformats.org/package/2006/relationships"><Relationship Id="rId2" Type="http://schemas.openxmlformats.org/officeDocument/2006/relationships/slide" Target="../slides/slide6.xml" /><Relationship Id="rId1" Type="http://schemas.openxmlformats.org/officeDocument/2006/relationships/notesMaster" Target="../notesMasters/notesMaster1.xml" /></Relationships>
</file>

<file path=ppt/notesSlides/_rels/notesSlide4.xml.rels><?xml version="1.0" encoding="UTF-8"?><Relationships xmlns="http://schemas.openxmlformats.org/package/2006/relationships"><Relationship Id="rId2" Type="http://schemas.openxmlformats.org/officeDocument/2006/relationships/slide" Target="../slides/slide7.xml" /><Relationship Id="rId1" Type="http://schemas.openxmlformats.org/officeDocument/2006/relationships/notesMaster" Target="../notesMasters/notesMaster1.xml" /></Relationships>
</file>

<file path=ppt/notesSlides/_rels/notesSlide5.xml.rels><?xml version="1.0" encoding="UTF-8"?><Relationships xmlns="http://schemas.openxmlformats.org/package/2006/relationships"><Relationship Id="rId2" Type="http://schemas.openxmlformats.org/officeDocument/2006/relationships/slide" Target="../slides/slide8.xml" /><Relationship Id="rId1" Type="http://schemas.openxmlformats.org/officeDocument/2006/relationships/notesMaster" Target="../notesMasters/notesMaster1.xml" /></Relationships>
</file>

<file path=ppt/notesSlides/_rels/notesSlide6.xml.rels><?xml version="1.0" encoding="UTF-8"?><Relationships xmlns="http://schemas.openxmlformats.org/package/2006/relationships"><Relationship Id="rId2" Type="http://schemas.openxmlformats.org/officeDocument/2006/relationships/slide" Target="../slides/slide9.xml" /><Relationship Id="rId1" Type="http://schemas.openxmlformats.org/officeDocument/2006/relationships/notesMaster" Target="../notesMasters/notesMaster1.xml" /></Relationships>
</file>

<file path=ppt/notesSlides/_rels/notesSlide7.xml.rels><?xml version="1.0" encoding="UTF-8"?><Relationships xmlns="http://schemas.openxmlformats.org/package/2006/relationships"><Relationship Id="rId2" Type="http://schemas.openxmlformats.org/officeDocument/2006/relationships/slide" Target="../slides/slide10.xml" /><Relationship Id="rId1" Type="http://schemas.openxmlformats.org/officeDocument/2006/relationships/notesMaster" Target="../notesMasters/notesMaster1.xml" /></Relationships>
</file>

<file path=ppt/notesSlides/_rels/notesSlide8.xml.rels><?xml version="1.0" encoding="UTF-8"?><Relationships xmlns="http://schemas.openxmlformats.org/package/2006/relationships"><Relationship Id="rId2" Type="http://schemas.openxmlformats.org/officeDocument/2006/relationships/slide" Target="../slides/slide11.xml" /><Relationship Id="rId1" Type="http://schemas.openxmlformats.org/officeDocument/2006/relationships/notesMaster" Target="../notesMasters/notesMaster1.xml" /></Relationships>
</file>

<file path=ppt/notesSlides/_rels/notesSlide9.xml.rels><?xml version="1.0" encoding="UTF-8"?><Relationships xmlns="http://schemas.openxmlformats.org/package/2006/relationships"><Relationship Id="rId2" Type="http://schemas.openxmlformats.org/officeDocument/2006/relationships/slide" Target="../slides/slide12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/>
              <a:t>Thank you for being here</a:t>
            </a:r>
          </a:p>
          <a:p>
            <a:pPr lvl="0" indent="0" marL="0">
              <a:buNone/>
            </a:pPr>
          </a:p>
          <a:p>
            <a:pPr lvl="0"/>
            <a:r>
              <a:rPr/>
              <a:t>exciting time</a:t>
            </a:r>
          </a:p>
          <a:p>
            <a:pPr lvl="0" indent="0" marL="0">
              <a:buNone/>
            </a:pPr>
          </a:p>
          <a:p>
            <a:pPr lvl="0"/>
            <a:r>
              <a:rPr/>
              <a:t>appreciate your willingness to see me through to the finish</a:t>
            </a:r>
          </a:p>
          <a:p>
            <a:pPr lvl="0" indent="0" marL="0">
              <a:buNone/>
            </a:pPr>
          </a:p>
          <a:p>
            <a:pPr lvl="0"/>
            <a:r>
              <a:rPr/>
              <a:t>by the end</a:t>
            </a:r>
          </a:p>
          <a:p>
            <a:pPr lvl="0" indent="0" marL="0">
              <a:buNone/>
            </a:pPr>
          </a:p>
          <a:p>
            <a:pPr lvl="1"/>
            <a:r>
              <a:rPr/>
              <a:t>good understanding of project</a:t>
            </a:r>
          </a:p>
          <a:p>
            <a:pPr lvl="0" indent="0" marL="0">
              <a:buNone/>
            </a:pPr>
          </a:p>
          <a:p>
            <a:pPr lvl="1"/>
            <a:r>
              <a:rPr/>
              <a:t>some idea of where you’ll be able to offer support/feedback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3</a:t>
            </a:fld>
            <a:endParaRPr lang="en-US"/>
          </a:p>
        </p:txBody>
      </p:sp>
    </p:spTree>
  </p:cSld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At the end of this next section, you’ll understand how my sampling design resulted in response variables across three categories:</a:t>
            </a:r>
          </a:p>
          <a:p>
            <a:pPr lvl="0" indent="0" marL="0">
              <a:buNone/>
            </a:pPr>
          </a:p>
          <a:p>
            <a:pPr lvl="0"/>
            <a:r>
              <a:rPr/>
              <a:t>Sprout heights</a:t>
            </a:r>
          </a:p>
          <a:p>
            <a:pPr lvl="0" indent="0" marL="0">
              <a:buNone/>
            </a:pPr>
          </a:p>
          <a:p>
            <a:pPr lvl="0"/>
            <a:r>
              <a:rPr/>
              <a:t>Regeneration density</a:t>
            </a:r>
          </a:p>
          <a:p>
            <a:pPr lvl="0" indent="0" marL="0">
              <a:buNone/>
            </a:pPr>
          </a:p>
          <a:p>
            <a:pPr lvl="0"/>
            <a:r>
              <a:rPr/>
              <a:t>Fuels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18</a:t>
            </a:fld>
            <a:endParaRPr lang="en-US"/>
          </a:p>
        </p:txBody>
      </p:sp>
    </p:spTree>
  </p:cSld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Here I define the various aspects of the sampling design.</a:t>
            </a:r>
          </a:p>
          <a:p>
            <a:pPr lvl="0" indent="0" marL="0">
              <a:buNone/>
            </a:pPr>
          </a:p>
          <a:p>
            <a:pPr lvl="0" indent="0" marL="0">
              <a:buNone/>
            </a:pPr>
            <a:r>
              <a:rPr/>
              <a:t>Next, I’ll describe what we sampled in each of these.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19</a:t>
            </a:fld>
            <a:endParaRPr lang="en-US"/>
          </a:p>
        </p:txBody>
      </p:sp>
    </p:spTree>
  </p:cSld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That was a lot of response variables. Here they are summarized in three categories.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25</a:t>
            </a:fld>
            <a:endParaRPr lang="en-US"/>
          </a:p>
        </p:txBody>
      </p:sp>
    </p:spTree>
  </p:cSld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By the end of this section, you’ll have an idea of they methods I used to anlyze these data.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26</a:t>
            </a:fld>
            <a:endParaRPr lang="en-US"/>
          </a:p>
        </p:txBody>
      </p:sp>
    </p:spTree>
  </p:cSld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/>
              <a:t>redwood is growing faster than tanoak</a:t>
            </a:r>
          </a:p>
          <a:p>
            <a:pPr lvl="0" indent="0" marL="0">
              <a:buNone/>
            </a:pPr>
          </a:p>
          <a:p>
            <a:pPr lvl="0"/>
            <a:r>
              <a:rPr/>
              <a:t>redwood is taller than tanoak</a:t>
            </a:r>
          </a:p>
          <a:p>
            <a:pPr lvl="0" indent="0" marL="0">
              <a:buNone/>
            </a:pPr>
          </a:p>
          <a:p>
            <a:pPr lvl="0"/>
            <a:r>
              <a:rPr/>
              <a:t>the difference in slow down in growth rates is negligible across treatments</a:t>
            </a:r>
          </a:p>
          <a:p>
            <a:pPr lvl="0" indent="0" marL="0">
              <a:buNone/>
            </a:pPr>
          </a:p>
          <a:p>
            <a:pPr lvl="0"/>
            <a:r>
              <a:rPr/>
              <a:t>redwood is more variable than tanoak</a:t>
            </a:r>
          </a:p>
          <a:p>
            <a:pPr lvl="0" indent="0" marL="0">
              <a:buNone/>
            </a:pPr>
          </a:p>
          <a:p>
            <a:pPr lvl="0"/>
            <a:r>
              <a:rPr/>
              <a:t>Is the slow down in growth rate different between species?</a:t>
            </a:r>
          </a:p>
          <a:p>
            <a:pPr lvl="0" indent="0" marL="0">
              <a:buNone/>
            </a:pPr>
          </a:p>
          <a:p>
            <a:pPr lvl="0"/>
            <a:r>
              <a:rPr/>
              <a:t>Is the slow down statistically significant?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31</a:t>
            </a:fld>
            <a:endParaRPr lang="en-US"/>
          </a:p>
        </p:txBody>
      </p:sp>
    </p:spTree>
  </p:cSld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Our data were only sufficient to detect a statistical difference for height in year 10 for the GS treatment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32</a:t>
            </a:fld>
            <a:endParaRPr lang="en-US"/>
          </a:p>
        </p:txBody>
      </p:sp>
    </p:spTree>
  </p:cSld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/>
              <a:t>the number of tanoak in the smallest size class increases with greater competition.</a:t>
            </a:r>
          </a:p>
          <a:p>
            <a:pPr lvl="0" indent="0" marL="0">
              <a:buNone/>
            </a:pPr>
          </a:p>
          <a:p>
            <a:pPr lvl="0"/>
            <a:r>
              <a:rPr/>
              <a:t>the number of stems in other size classes follow a decreasing trend</a:t>
            </a:r>
          </a:p>
          <a:p>
            <a:pPr lvl="0" indent="0" marL="0">
              <a:buNone/>
            </a:pPr>
          </a:p>
          <a:p>
            <a:pPr lvl="0"/>
            <a:r>
              <a:rPr/>
              <a:t>The decreasing trend is more pronounced for redwood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33</a:t>
            </a:fld>
            <a:endParaRPr lang="en-US"/>
          </a:p>
        </p:txBody>
      </p:sp>
    </p:spTree>
  </p:cSld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/>
              <a:t>This emphasizes the decreasing trend in redwood abundance</a:t>
            </a:r>
          </a:p>
          <a:p>
            <a:pPr lvl="0" indent="0" marL="0">
              <a:buNone/>
            </a:pPr>
          </a:p>
          <a:p>
            <a:pPr lvl="0"/>
            <a:r>
              <a:rPr/>
              <a:t>The trend is less clear for tanoak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34</a:t>
            </a:fld>
            <a:endParaRPr lang="en-US"/>
          </a:p>
        </p:txBody>
      </p:sp>
    </p:spTree>
  </p:cSld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/>
              <a:t>1hr fuels are slightly higher in HD and HA and lower in LD and GS. Likely due to inputs from residual trees.</a:t>
            </a:r>
          </a:p>
          <a:p>
            <a:pPr lvl="0" indent="0" marL="0">
              <a:buNone/>
            </a:pPr>
          </a:p>
          <a:p>
            <a:pPr lvl="0"/>
            <a:r>
              <a:rPr/>
              <a:t>10– and 100hr fuels are very similar across treatments, but slightly increasing with increasing light.</a:t>
            </a:r>
          </a:p>
          <a:p>
            <a:pPr lvl="0" indent="0" marL="0">
              <a:buNone/>
            </a:pPr>
          </a:p>
          <a:p>
            <a:pPr lvl="0"/>
            <a:r>
              <a:rPr/>
              <a:t>duff &amp; litter are highest in HD and lowest in HA. Why?</a:t>
            </a:r>
          </a:p>
          <a:p>
            <a:pPr lvl="0" indent="0" marL="0">
              <a:buNone/>
            </a:pPr>
          </a:p>
          <a:p>
            <a:pPr lvl="0"/>
            <a:r>
              <a:rPr/>
              <a:t>veg is lowest in HA, highest in GS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35</a:t>
            </a:fld>
            <a:endParaRPr lang="en-US"/>
          </a:p>
        </p:txBody>
      </p:sp>
    </p:spTree>
  </p:cSld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/>
              <a:t>1hr HA &gt; GS, and almost HA &gt; LD. Also HD almost &gt; GS</a:t>
            </a:r>
          </a:p>
          <a:p>
            <a:pPr lvl="0" indent="0" marL="0">
              <a:buNone/>
            </a:pPr>
          </a:p>
          <a:p>
            <a:pPr lvl="0"/>
            <a:r>
              <a:rPr/>
              <a:t>Duff &amp; Litter HD maybe greater than HA</a:t>
            </a:r>
          </a:p>
          <a:p>
            <a:pPr lvl="0" indent="0" marL="0">
              <a:buNone/>
            </a:pPr>
          </a:p>
          <a:p>
            <a:pPr lvl="0"/>
            <a:r>
              <a:rPr/>
              <a:t>veg GS &gt; HA; LD maybe &gt; HA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36</a:t>
            </a:fld>
            <a:endParaRPr lang="en-US"/>
          </a:p>
        </p:txBody>
      </p:sp>
    </p:spTree>
  </p:cSld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10 years ago, Pascal implemented a large scale, replicated, manipulative silvicultural experiment to demonstrate and study the transformation from even-aged to multiaged management in redwood dominated forests in the Jackson Demonstration State Forest in Mendocino County. My thesis serves as a 10-year report of the remeasurement of several key factors of that experiment —- sprout heights, regeneration density, and fuels.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5</a:t>
            </a:fld>
            <a:endParaRPr lang="en-US"/>
          </a:p>
        </p:txBody>
      </p:sp>
    </p:spTree>
  </p:cSld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Why study multiaged management?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6</a:t>
            </a:fld>
            <a:endParaRPr lang="en-US"/>
          </a:p>
        </p:txBody>
      </p:sp>
    </p:spTree>
  </p:cSld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Why do this study in redwood forests?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7</a:t>
            </a:fld>
            <a:endParaRPr lang="en-US"/>
          </a:p>
        </p:txBody>
      </p:sp>
    </p:spTree>
  </p:cSld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Why study fuels in addition to tree growth?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8</a:t>
            </a:fld>
            <a:endParaRPr lang="en-US"/>
          </a:p>
        </p:txBody>
      </p:sp>
    </p:spTree>
  </p:cSld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Now that you have and idea of the what and why, I’ll explain more of the details of what we did.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9</a:t>
            </a:fld>
            <a:endParaRPr lang="en-US"/>
          </a:p>
        </p:txBody>
      </p:sp>
    </p:spTree>
  </p:cSld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I’ve broken this section into 3 parts.</a:t>
            </a:r>
          </a:p>
          <a:p>
            <a:pPr lvl="0" indent="0" marL="0">
              <a:buNone/>
            </a:pPr>
          </a:p>
          <a:p>
            <a:pPr lvl="0" indent="0" marL="0">
              <a:buNone/>
            </a:pPr>
            <a:r>
              <a:rPr/>
              <a:t>By the end of this section you’ll understand how the treatments and how they were applied across the landscape.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10</a:t>
            </a:fld>
            <a:endParaRPr lang="en-US"/>
          </a:p>
        </p:txBody>
      </p:sp>
    </p:spTree>
  </p:cSld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This is how the treatments are defined. They are listed in order from least, to greatest amount of competition (light and growing space).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11</a:t>
            </a:fld>
            <a:endParaRPr lang="en-US"/>
          </a:p>
        </p:txBody>
      </p:sp>
    </p:spTree>
  </p:cSld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And this is that the treatments mean, in a schematic representation.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12</a:t>
            </a:fld>
            <a:endParaRPr lang="en-US"/>
          </a:p>
        </p:txBody>
      </p:sp>
    </p:spTree>
  </p:cSld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theme/theme1.xml" Type="http://schemas.openxmlformats.org/officeDocument/2006/relationships/theme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idx="2" sz="half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idx="3" sz="quarter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4" sz="quarter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342900" eaLnBrk="1" hangingPunct="1" latinLnBrk="0" rtl="0">
        <a:spcBef>
          <a:spcPct val="0"/>
        </a:spcBef>
        <a:buNone/>
        <a:defRPr kern="1200" sz="33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typeface="Arial"/>
        <a:buChar char="–"/>
        <a:defRPr kern="1200" sz="210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15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7.xml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notesSlide" Target="../notesSlides/notesSlide8.xml" /><Relationship Id="rId3" Type="http://schemas.openxmlformats.org/officeDocument/2006/relationships/image" Target="../media/image4.pn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9.xml" /><Relationship Id="rId3" Type="http://schemas.openxmlformats.org/officeDocument/2006/relationships/image" Target="../media/image5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6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7.jp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8.jpg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9.jpg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0.jp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10.xml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notesSlide" Target="../notesSlides/notesSlide11.xml" /><Relationship Id="rId3" Type="http://schemas.openxmlformats.org/officeDocument/2006/relationships/image" Target="../media/image11.pn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jpg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4.jp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5.png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6.pn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12.xml" /><Relationship Id="rId3" Type="http://schemas.openxmlformats.org/officeDocument/2006/relationships/image" Target="../media/image17.png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13.xml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1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14.xml" /><Relationship Id="rId3" Type="http://schemas.openxmlformats.org/officeDocument/2006/relationships/image" Target="../media/image18.png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15.xml" /><Relationship Id="rId3" Type="http://schemas.openxmlformats.org/officeDocument/2006/relationships/image" Target="../media/image19.png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16.xml" /><Relationship Id="rId3" Type="http://schemas.openxmlformats.org/officeDocument/2006/relationships/image" Target="../media/image20.png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17.xml" /><Relationship Id="rId3" Type="http://schemas.openxmlformats.org/officeDocument/2006/relationships/image" Target="../media/image21.png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18.xml" /><Relationship Id="rId3" Type="http://schemas.openxmlformats.org/officeDocument/2006/relationships/image" Target="../media/image22.png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19.xml" /><Relationship Id="rId3" Type="http://schemas.openxmlformats.org/officeDocument/2006/relationships/image" Target="../media/image23.png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fisher-j.github.io/multi-age" TargetMode="External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4.png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5.png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6.jp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notesSlide" Target="../notesSlides/notesSlide2.xml" /><Relationship Id="rId3" Type="http://schemas.openxmlformats.org/officeDocument/2006/relationships/image" Target="../media/image1.png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3.xml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notesSlide" Target="../notesSlides/notesSlide4.xml" /><Relationship Id="rId3" Type="http://schemas.openxmlformats.org/officeDocument/2006/relationships/image" Target="../media/image2.jpg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notesSlide" Target="../notesSlides/notesSlide5.xml" /><Relationship Id="rId3" Type="http://schemas.openxmlformats.org/officeDocument/2006/relationships/image" Target="../media/image3.png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6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  <p:sp>
        <p:nvSpPr>
          <p:cNvPr id="4" name="Date Placeholder 3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2024-03-05</a:t>
            </a:r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What we did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-342900" marL="342900">
              <a:buAutoNum type="arabicPeriod"/>
            </a:pPr>
            <a:r>
              <a:rPr b="1"/>
              <a:t>Implementation</a:t>
            </a:r>
          </a:p>
          <a:p>
            <a:pPr lvl="0" indent="-342900" marL="342900">
              <a:buAutoNum type="arabicPeriod"/>
            </a:pPr>
            <a:r>
              <a:rPr/>
              <a:t>Sampling procedure</a:t>
            </a:r>
          </a:p>
          <a:p>
            <a:pPr lvl="0" indent="-342900" marL="342900">
              <a:buAutoNum type="arabicPeriod"/>
            </a:pPr>
            <a:r>
              <a:rPr/>
              <a:t>Analysis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Initial harvest: 2012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16 one-hectare blocks</a:t>
            </a:r>
          </a:p>
          <a:p>
            <a:pPr lvl="1"/>
            <a:r>
              <a:rPr b="1"/>
              <a:t>GS</a:t>
            </a:r>
            <a:r>
              <a:rPr/>
              <a:t>: Group selection</a:t>
            </a:r>
          </a:p>
          <a:p>
            <a:pPr lvl="1"/>
            <a:r>
              <a:rPr b="1"/>
              <a:t>LD</a:t>
            </a:r>
            <a:r>
              <a:rPr/>
              <a:t>: Low density dispersed</a:t>
            </a:r>
          </a:p>
          <a:p>
            <a:pPr lvl="1"/>
            <a:r>
              <a:rPr b="1"/>
              <a:t>HA</a:t>
            </a:r>
            <a:r>
              <a:rPr/>
              <a:t>: High density aggregated</a:t>
            </a:r>
          </a:p>
          <a:p>
            <a:pPr lvl="1"/>
            <a:r>
              <a:rPr b="1"/>
              <a:t>HD</a:t>
            </a:r>
            <a:r>
              <a:rPr/>
              <a:t>: High density dispersed</a:t>
            </a:r>
          </a:p>
          <a:p>
            <a:pPr lvl="0" indent="0" marL="0">
              <a:buNone/>
            </a:pPr>
            <a:r>
              <a:rPr/>
              <a:t>These four treatments were replicated across four sites.</a:t>
            </a:r>
          </a:p>
        </p:txBody>
      </p:sp>
      <p:pic>
        <p:nvPicPr>
          <p:cNvPr descr="committee-presentation_files/figure-pptx/unnamed-chunk-1-1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treatments are defined in terms of retained trees after harvest</a:t>
            </a:r>
          </a:p>
        </p:txBody>
      </p:sp>
      <p:pic>
        <p:nvPicPr>
          <p:cNvPr descr="../figures/treatments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57200" y="1384300"/>
            <a:ext cx="8229600" cy="3009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000" b="-8000"/>
          </a:stretch>
        </a:blipFill>
        <a:effects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One site</a:t>
            </a:r>
          </a:p>
        </p:txBody>
      </p:sp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s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GS</a:t>
            </a:r>
          </a:p>
        </p:txBody>
      </p:sp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s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LD</a:t>
            </a:r>
          </a:p>
        </p:txBody>
      </p:sp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s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HA</a:t>
            </a:r>
          </a:p>
        </p:txBody>
      </p:sp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s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HD</a:t>
            </a:r>
          </a:p>
        </p:txBody>
      </p:sp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What we did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-342900" marL="342900">
              <a:buAutoNum type="arabicPeriod"/>
            </a:pPr>
            <a:r>
              <a:rPr/>
              <a:t>Implementation</a:t>
            </a:r>
          </a:p>
          <a:p>
            <a:pPr lvl="0" indent="-342900" marL="342900">
              <a:buAutoNum type="arabicPeriod"/>
            </a:pPr>
            <a:r>
              <a:rPr b="1"/>
              <a:t>Sampling procedure</a:t>
            </a:r>
          </a:p>
          <a:p>
            <a:pPr lvl="0" indent="-342900" marL="342900">
              <a:buAutoNum type="arabicPeriod"/>
            </a:pPr>
            <a:r>
              <a:rPr/>
              <a:t>Analysis</a:t>
            </a:r>
          </a:p>
        </p:txBody>
      </p:sp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plot 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Macro plot (Outline)</a:t>
            </a:r>
          </a:p>
          <a:p>
            <a:pPr lvl="0"/>
            <a:r>
              <a:rPr/>
              <a:t>Regeneration plots (green circles)</a:t>
            </a:r>
          </a:p>
          <a:p>
            <a:pPr lvl="0"/>
            <a:r>
              <a:rPr/>
              <a:t>Fuel transects (orange lines)</a:t>
            </a:r>
          </a:p>
          <a:p>
            <a:pPr lvl="0"/>
            <a:r>
              <a:rPr/>
              <a:t>Fuel sampling cylinders (orange circles)</a:t>
            </a:r>
          </a:p>
        </p:txBody>
      </p:sp>
      <p:pic>
        <p:nvPicPr>
          <p:cNvPr descr="../figures/fuel_sampling_layout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86300" y="1193800"/>
            <a:ext cx="39624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Regeneration and Fuel Loads with Varying Overstory Retention in Redwood Stands 10 Years after Transformation to Multiaged Management</a:t>
            </a:r>
          </a:p>
          <a:p>
            <a:pPr lvl="0" indent="0" marL="0">
              <a:buNone/>
            </a:pPr>
            <a:r>
              <a:rPr/>
              <a:t>Thesis committee presentation by Judson Fisher</a:t>
            </a:r>
          </a:p>
        </p:txBody>
      </p:sp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Sprout height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25 each of tanoak and redwood sprout clumps were selected for measurement</a:t>
            </a:r>
          </a:p>
          <a:p>
            <a:pPr lvl="0"/>
            <a:r>
              <a:rPr/>
              <a:t>Tallest sprout in clump measured at years 1, 5, and 10</a:t>
            </a:r>
          </a:p>
        </p:txBody>
      </p:sp>
      <p:pic>
        <p:nvPicPr>
          <p:cNvPr descr="../figures/measuring_sprouts10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371600"/>
            <a:ext cx="4038600" cy="3022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Regeneration density and composition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 recorded diameter and species of all sprouts and seedlings taller than 1.4 m</a:t>
            </a:r>
          </a:p>
        </p:txBody>
      </p:sp>
      <p:pic>
        <p:nvPicPr>
          <p:cNvPr descr="committee-presentation_files/figure-pptx/unnamed-chunk-3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Downed woody fuel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Particles were tallied by size class</a:t>
            </a:r>
          </a:p>
          <a:p>
            <a:pPr lvl="0"/>
            <a:r>
              <a:rPr/>
              <a:t>Counts were converted to load (Mg/ha) using linear intersect theory and parameters from the literature</a:t>
            </a:r>
          </a:p>
        </p:txBody>
      </p:sp>
      <p:pic>
        <p:nvPicPr>
          <p:cNvPr descr="../figures/transect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749800" y="1193800"/>
            <a:ext cx="38481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A transect</a:t>
            </a:r>
          </a:p>
        </p:txBody>
      </p:sp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Litter and duff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Litter and duff depth measured from a representative location within the sampling cylinder</a:t>
            </a:r>
          </a:p>
          <a:p>
            <a:pPr lvl="0"/>
            <a:r>
              <a:rPr/>
              <a:t>Depth-to-load equation taken from the literature</a:t>
            </a:r>
          </a:p>
        </p:txBody>
      </p:sp>
      <p:pic>
        <p:nvPicPr>
          <p:cNvPr descr="committee-presentation_files/figure-pptx/unnamed-chunk-4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Vegetation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We estimated percent cover and average height</a:t>
            </a:r>
          </a:p>
          <a:p>
            <a:pPr lvl="0"/>
            <a:r>
              <a:rPr/>
              <a:t>Converted to load using a constant bulk density</a:t>
            </a:r>
          </a:p>
        </p:txBody>
      </p:sp>
      <p:pic>
        <p:nvPicPr>
          <p:cNvPr descr="../figures/samp_cy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371600"/>
            <a:ext cx="4038600" cy="3035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Sampling review</a:t>
            </a:r>
          </a:p>
        </p:txBody>
      </p:sp>
      <p:pic>
        <p:nvPicPr>
          <p:cNvPr descr="committee-presentation_files/figure-pptx/unnamed-chunk-6-1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57200" y="1397000"/>
            <a:ext cx="8229600" cy="2997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What we did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-342900" marL="342900">
              <a:buAutoNum type="arabicPeriod"/>
            </a:pPr>
            <a:r>
              <a:rPr/>
              <a:t>Implementation</a:t>
            </a:r>
          </a:p>
          <a:p>
            <a:pPr lvl="0" indent="-342900" marL="342900">
              <a:buAutoNum type="arabicPeriod"/>
            </a:pPr>
            <a:r>
              <a:rPr/>
              <a:t>Sampling procedure</a:t>
            </a:r>
          </a:p>
          <a:p>
            <a:pPr lvl="0" indent="-342900" marL="342900">
              <a:buAutoNum type="arabicPeriod"/>
            </a:pPr>
            <a:r>
              <a:rPr b="1"/>
              <a:t>Analysis</a:t>
            </a:r>
          </a:p>
        </p:txBody>
      </p:sp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Sprout height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Frequentist framework</a:t>
            </a:r>
          </a:p>
          <a:p>
            <a:pPr lvl="0"/>
            <a:r>
              <a:rPr/>
              <a:t>Model selection was performed using AIC</a:t>
            </a:r>
          </a:p>
          <a:p>
            <a:pPr lvl="0"/>
            <a:r>
              <a:rPr/>
              <a:t>Treatment and year were </a:t>
            </a:r>
            <a:r>
              <a:rPr b="1"/>
              <a:t>factors</a:t>
            </a:r>
          </a:p>
          <a:p>
            <a:pPr lvl="0"/>
            <a:r>
              <a:rPr/>
              <a:t>Tested various random effects</a:t>
            </a:r>
          </a:p>
          <a:p>
            <a:pPr lvl="0"/>
            <a:r>
              <a:rPr/>
              <a:t>Included fixed effect model for dispersion</a:t>
            </a:r>
          </a:p>
          <a:p>
            <a:pPr lvl="0"/>
            <a:r>
              <a:rPr/>
              <a:t>Model checked using simulated residuals</a:t>
            </a:r>
          </a:p>
        </p:txBody>
      </p:sp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Regeneration density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 report on:</a:t>
            </a:r>
          </a:p>
          <a:p>
            <a:pPr lvl="0"/>
            <a:r>
              <a:rPr/>
              <a:t>Species diameter frequency distributions and</a:t>
            </a:r>
          </a:p>
          <a:p>
            <a:pPr lvl="0"/>
            <a:r>
              <a:rPr/>
              <a:t>Basal area weighted frequency distributions</a:t>
            </a:r>
          </a:p>
          <a:p>
            <a:pPr lvl="0" indent="0" marL="0">
              <a:buNone/>
            </a:pPr>
            <a:r>
              <a:rPr/>
              <a:t>for each treatment.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Fuel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Bayesian framework</a:t>
                </a:r>
              </a:p>
              <a:p>
                <a:pPr lvl="0"/>
                <a:r>
                  <a:rPr/>
                  <a:t>Separate models for six different fuel classes</a:t>
                </a:r>
              </a:p>
              <a:p>
                <a:pPr lvl="0"/>
                <a:r>
                  <a:rPr/>
                  <a:t>Used </a:t>
                </a:r>
                <a14:m>
                  <m:oMath xmlns:m="http://schemas.openxmlformats.org/officeDocument/2006/math">
                    <m:r>
                      <m:t>g</m:t>
                    </m:r>
                    <m:r>
                      <m:t>a</m:t>
                    </m:r>
                    <m:r>
                      <m:t>m</m:t>
                    </m:r>
                    <m:r>
                      <m:t>m</m:t>
                    </m:r>
                    <m:r>
                      <m:t>a</m:t>
                    </m:r>
                  </m:oMath>
                </a14:m>
                <a:r>
                  <a:rPr/>
                  <a:t> hurdle model: zeros modeled separately as a proportion</a:t>
                </a:r>
              </a:p>
              <a:p>
                <a:pPr lvl="0"/>
                <a:r>
                  <a:rPr/>
                  <a:t>Priors determined from data with support from literature</a:t>
                </a:r>
              </a:p>
              <a:p>
                <a:pPr lvl="0"/>
                <a:r>
                  <a:rPr/>
                  <a:t>Model checked with posterior predictive distribution</a:t>
                </a:r>
              </a:p>
            </p:txBody>
          </p:sp>
        </mc:Choice>
      </mc:AlternateContent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Thank you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Today’s plan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-342900" marL="342900">
              <a:buAutoNum type="arabicPeriod"/>
            </a:pPr>
            <a:r>
              <a:rPr/>
              <a:t>What we did</a:t>
            </a:r>
          </a:p>
          <a:p>
            <a:pPr lvl="0" indent="-342900" marL="342900">
              <a:buAutoNum type="arabicPeriod"/>
            </a:pPr>
            <a:r>
              <a:rPr/>
              <a:t>Why we did it</a:t>
            </a:r>
          </a:p>
          <a:p>
            <a:pPr lvl="0" indent="-342900" marL="342900">
              <a:buAutoNum type="arabicPeriod"/>
            </a:pPr>
            <a:r>
              <a:rPr b="1"/>
              <a:t>Some results</a:t>
            </a:r>
          </a:p>
          <a:p>
            <a:pPr lvl="0" indent="-342900" marL="342900">
              <a:buAutoNum type="arabicPeriod"/>
            </a:pPr>
            <a:r>
              <a:rPr/>
              <a:t>My questions</a:t>
            </a:r>
          </a:p>
          <a:p>
            <a:pPr lvl="0" indent="-342900" marL="342900">
              <a:buAutoNum type="arabicPeriod"/>
            </a:pPr>
            <a:r>
              <a:rPr/>
              <a:t>Your questions</a:t>
            </a:r>
          </a:p>
        </p:txBody>
      </p:sp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Sprout height model</a:t>
            </a:r>
          </a:p>
        </p:txBody>
      </p:sp>
      <p:pic>
        <p:nvPicPr>
          <p:cNvPr descr="committee-presentation_files/figure-pptx/unnamed-chunk-7-1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08000" y="1193800"/>
            <a:ext cx="81407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Sprout height: year 10</a:t>
            </a:r>
          </a:p>
        </p:txBody>
      </p:sp>
      <p:pic>
        <p:nvPicPr>
          <p:cNvPr descr="committee-presentation_files/figure-pptx/unnamed-chunk-8-1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524000" y="1193800"/>
            <a:ext cx="61087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Regeneration density: frequency</a:t>
            </a:r>
          </a:p>
        </p:txBody>
      </p:sp>
      <p:pic>
        <p:nvPicPr>
          <p:cNvPr descr="committee-presentation_files/figure-pptx/unnamed-chunk-9-1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181100" y="1193800"/>
            <a:ext cx="6781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Regeneration density: basal area</a:t>
            </a:r>
          </a:p>
        </p:txBody>
      </p:sp>
      <p:pic>
        <p:nvPicPr>
          <p:cNvPr descr="committee-presentation_files/figure-pptx/unnamed-chunk-10-1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181100" y="1193800"/>
            <a:ext cx="6781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Fuel: means</a:t>
            </a:r>
          </a:p>
        </p:txBody>
      </p:sp>
      <p:pic>
        <p:nvPicPr>
          <p:cNvPr descr="committee-presentation_files/figure-pptx/unnamed-chunk-11-1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803400" y="1193800"/>
            <a:ext cx="5549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Fuel: comparisons</a:t>
            </a:r>
          </a:p>
        </p:txBody>
      </p:sp>
      <p:pic>
        <p:nvPicPr>
          <p:cNvPr descr="committee-presentation_files/figure-pptx/unnamed-chunk-12-1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638300" y="1193800"/>
            <a:ext cx="58547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Today’s plan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-342900" marL="342900">
              <a:buAutoNum type="arabicPeriod"/>
            </a:pPr>
            <a:r>
              <a:rPr/>
              <a:t>What we did</a:t>
            </a:r>
          </a:p>
          <a:p>
            <a:pPr lvl="0" indent="-342900" marL="342900">
              <a:buAutoNum type="arabicPeriod"/>
            </a:pPr>
            <a:r>
              <a:rPr/>
              <a:t>Why we did it</a:t>
            </a:r>
          </a:p>
          <a:p>
            <a:pPr lvl="0" indent="-342900" marL="342900">
              <a:buAutoNum type="arabicPeriod"/>
            </a:pPr>
            <a:r>
              <a:rPr/>
              <a:t>Some results</a:t>
            </a:r>
          </a:p>
          <a:p>
            <a:pPr lvl="0" indent="-342900" marL="342900">
              <a:buAutoNum type="arabicPeriod"/>
            </a:pPr>
            <a:r>
              <a:rPr b="1"/>
              <a:t>My questions</a:t>
            </a:r>
          </a:p>
          <a:p>
            <a:pPr lvl="0" indent="-342900" marL="342900">
              <a:buAutoNum type="arabicPeriod"/>
            </a:pPr>
            <a:r>
              <a:rPr/>
              <a:t>Your questions</a:t>
            </a:r>
          </a:p>
        </p:txBody>
      </p:sp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My questions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How to add post-pct to the story</a:t>
            </a:r>
          </a:p>
          <a:p>
            <a:pPr lvl="0"/>
            <a:r>
              <a:rPr/>
              <a:t>Potential questions generated by regen. distributions</a:t>
            </a:r>
          </a:p>
          <a:p>
            <a:pPr lvl="0"/>
            <a:r>
              <a:rPr/>
              <a:t>“Asking questions” of the height model: confidence intervals</a:t>
            </a:r>
          </a:p>
        </p:txBody>
      </p:sp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Today’s plan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-342900" marL="342900">
              <a:buAutoNum type="arabicPeriod"/>
            </a:pPr>
            <a:r>
              <a:rPr/>
              <a:t>What we did</a:t>
            </a:r>
          </a:p>
          <a:p>
            <a:pPr lvl="0" indent="-342900" marL="342900">
              <a:buAutoNum type="arabicPeriod"/>
            </a:pPr>
            <a:r>
              <a:rPr/>
              <a:t>Why we did it</a:t>
            </a:r>
          </a:p>
          <a:p>
            <a:pPr lvl="0" indent="-342900" marL="342900">
              <a:buAutoNum type="arabicPeriod"/>
            </a:pPr>
            <a:r>
              <a:rPr/>
              <a:t>Some results</a:t>
            </a:r>
          </a:p>
          <a:p>
            <a:pPr lvl="0" indent="-342900" marL="342900">
              <a:buAutoNum type="arabicPeriod"/>
            </a:pPr>
            <a:r>
              <a:rPr/>
              <a:t>My questions</a:t>
            </a:r>
          </a:p>
          <a:p>
            <a:pPr lvl="0" indent="-342900" marL="342900">
              <a:buAutoNum type="arabicPeriod"/>
            </a:pPr>
            <a:r>
              <a:rPr b="1"/>
              <a:t>Your questions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Today’s plan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-342900" marL="342900">
              <a:buAutoNum type="arabicPeriod"/>
            </a:pPr>
            <a:r>
              <a:rPr b="1"/>
              <a:t>Introduction</a:t>
            </a:r>
          </a:p>
          <a:p>
            <a:pPr lvl="0" indent="-342900" marL="342900">
              <a:buAutoNum type="arabicPeriod"/>
            </a:pPr>
            <a:r>
              <a:rPr/>
              <a:t>What we did</a:t>
            </a:r>
          </a:p>
          <a:p>
            <a:pPr lvl="0" indent="-342900" marL="342900">
              <a:buAutoNum type="arabicPeriod"/>
            </a:pPr>
            <a:r>
              <a:rPr/>
              <a:t>Some results</a:t>
            </a:r>
          </a:p>
          <a:p>
            <a:pPr lvl="0" indent="-342900" marL="342900">
              <a:buAutoNum type="arabicPeriod"/>
            </a:pPr>
            <a:r>
              <a:rPr/>
              <a:t>My questions</a:t>
            </a:r>
          </a:p>
          <a:p>
            <a:pPr lvl="0" indent="-342900" marL="342900">
              <a:buAutoNum type="arabicPeriod"/>
            </a:pPr>
            <a:r>
              <a:rPr/>
              <a:t>Your questions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Questions?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learn more at online at:</a:t>
            </a:r>
          </a:p>
          <a:p>
            <a:pPr lvl="0" indent="0" marL="0">
              <a:buNone/>
            </a:pPr>
            <a:r>
              <a:rPr>
                <a:hlinkClick r:id="rId2"/>
              </a:rPr>
              <a:t>https://fisher-j.github.io/multi-age</a:t>
            </a:r>
          </a:p>
        </p:txBody>
      </p:sp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Thanks again</a:t>
            </a:r>
          </a:p>
        </p:txBody>
      </p:sp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Downed woody fuel classes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457200" y="1193800"/>
          <a:ext cx="8229600" cy="3390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Class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Size (cm)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Transect length (m)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1 hr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&lt; 0.64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1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10 hr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0.64 - 2.5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2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100 hr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2.5 - 7.6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4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1,000 hr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&gt; 7.6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10</a:t>
                      </a:r>
                    </a:p>
                  </a:txBody>
                </a:tc>
              </a:tr>
            </a:tbl>
          </a:graphicData>
        </a:graphic>
      </p:graphicFrame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Vegetation: Load calc.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We calculated average load for herbaceous and woody vegetation:</a:t>
                </a:r>
              </a:p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r>
                        <m:t>l</m:t>
                      </m:r>
                      <m:r>
                        <m:t>o</m:t>
                      </m:r>
                      <m:r>
                        <m:t>a</m:t>
                      </m:r>
                      <m:r>
                        <m:t>d</m:t>
                      </m:r>
                      <m:r>
                        <m:rPr>
                          <m:sty m:val="p"/>
                        </m:rPr>
                        <m:t>=</m:t>
                      </m:r>
                      <m:r>
                        <m:t>h</m:t>
                      </m:r>
                      <m:r>
                        <m:t>t</m:t>
                      </m:r>
                      <m:r>
                        <m:rPr>
                          <m:sty m:val="p"/>
                        </m:rPr>
                        <m:t>.</m:t>
                      </m:r>
                      <m:r>
                        <m:rPr>
                          <m:sty m:val="p"/>
                        </m:rPr>
                        <m:t>×</m:t>
                      </m:r>
                      <m:r>
                        <m:t>p</m:t>
                      </m:r>
                      <m:r>
                        <m:t>c</m:t>
                      </m:r>
                      <m:r>
                        <m:t>t</m:t>
                      </m:r>
                      <m:r>
                        <m:rPr>
                          <m:sty m:val="p"/>
                        </m:rPr>
                        <m:t>.</m:t>
                      </m:r>
                      <m:r>
                        <m:t>c</m:t>
                      </m:r>
                      <m:r>
                        <m:t>o</m:t>
                      </m:r>
                      <m:r>
                        <m:t>v</m:t>
                      </m:r>
                      <m:r>
                        <m:t>e</m:t>
                      </m:r>
                      <m:r>
                        <m:t>r</m:t>
                      </m:r>
                      <m:r>
                        <m:rPr>
                          <m:sty m:val="p"/>
                        </m:rPr>
                        <m:t>×</m:t>
                      </m:r>
                      <m:r>
                        <m:t>ρ</m:t>
                      </m:r>
                      <m:r>
                        <m:rPr>
                          <m:sty m:val="p"/>
                        </m:rPr>
                        <m:t>,</m:t>
                      </m:r>
                    </m:oMath>
                  </m:oMathPara>
                </a14:m>
              </a:p>
              <a:p>
                <a:pPr lvl="0" indent="0" marL="0">
                  <a:buNone/>
                </a:pPr>
                <a:r>
                  <a:rPr/>
                  <a:t>where </a:t>
                </a:r>
                <a14:m>
                  <m:oMath xmlns:m="http://schemas.openxmlformats.org/officeDocument/2006/math">
                    <m:r>
                      <m:t>ρ</m:t>
                    </m:r>
                  </m:oMath>
                </a14:m>
                <a:r>
                  <a:rPr/>
                  <a:t> is a bulk density of 8 and 18 Mg/ha/m for herbaceous and shrub components, respectively.</a:t>
                </a:r>
              </a:p>
            </p:txBody>
          </p:sp>
        </mc:Choice>
      </mc:AlternateContent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Fuel bed depth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 estimated the combined average fuel bed depth of all litter and downed woody debris within the sampling cylinder.</a:t>
            </a:r>
          </a:p>
        </p:txBody>
      </p:sp>
      <p:pic>
        <p:nvPicPr>
          <p:cNvPr descr="committee-presentation_files/figure-pptx/unnamed-chunk-13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Regeneration density: frequency</a:t>
            </a:r>
          </a:p>
        </p:txBody>
      </p:sp>
      <p:pic>
        <p:nvPicPr>
          <p:cNvPr descr="committee-presentation_files/figure-pptx/unnamed-chunk-14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108200" y="1193800"/>
            <a:ext cx="49276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Year 1 height measurement</a:t>
            </a:r>
          </a:p>
        </p:txBody>
      </p:sp>
      <p:pic>
        <p:nvPicPr>
          <p:cNvPr descr="../figures/measuring_sprouts1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371600"/>
            <a:ext cx="4038600" cy="3035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A multiaged silviculture experiment</a:t>
            </a:r>
          </a:p>
        </p:txBody>
      </p:sp>
      <p:pic>
        <p:nvPicPr>
          <p:cNvPr descr="../figures/site_map_2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An important part of ecological forest management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Diversity of forest structures == Diversity of silvicultural techniques</a:t>
            </a:r>
          </a:p>
          <a:p>
            <a:pPr lvl="0"/>
            <a:r>
              <a:rPr/>
              <a:t>Predominance of even-aged management</a:t>
            </a:r>
          </a:p>
          <a:p>
            <a:pPr lvl="0"/>
            <a:r>
              <a:rPr/>
              <a:t>This work contributes to our understanding of multiaged stand development</a:t>
            </a:r>
          </a:p>
          <a:p>
            <a:pPr lvl="0"/>
            <a:r>
              <a:rPr/>
              <a:t>Greater understanding -&gt; increased adoption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Suitability of redwood forests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Timber value</a:t>
            </a:r>
          </a:p>
          <a:p>
            <a:pPr lvl="0"/>
            <a:r>
              <a:rPr/>
              <a:t>Shade tolerance</a:t>
            </a:r>
          </a:p>
          <a:p>
            <a:pPr lvl="0"/>
            <a:r>
              <a:rPr/>
              <a:t>Reliable regeneration</a:t>
            </a:r>
          </a:p>
        </p:txBody>
      </p:sp>
      <p:pic>
        <p:nvPicPr>
          <p:cNvPr descr="../figures/redwood_sprouts.jp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48200" y="1371600"/>
            <a:ext cx="4038600" cy="3022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Fire-informed management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Slow adoption of fire-informed management on the North Coast</a:t>
            </a:r>
          </a:p>
          <a:p>
            <a:pPr lvl="0"/>
            <a:r>
              <a:rPr/>
              <a:t>Redwood is a fire-adapted species</a:t>
            </a:r>
          </a:p>
          <a:p>
            <a:pPr lvl="0"/>
            <a:r>
              <a:rPr/>
              <a:t>Historical record shows frequent fire</a:t>
            </a:r>
          </a:p>
          <a:p>
            <a:pPr lvl="0"/>
            <a:r>
              <a:rPr/>
              <a:t>What is the pyrosilvicultural significance of our management actions?</a:t>
            </a:r>
          </a:p>
        </p:txBody>
      </p:sp>
      <p:pic>
        <p:nvPicPr>
          <p:cNvPr descr="../figures/redwood_fire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816600" y="1193800"/>
            <a:ext cx="16891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Today’s plan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-342900" marL="342900">
              <a:buAutoNum type="arabicPeriod"/>
            </a:pPr>
            <a:r>
              <a:rPr/>
              <a:t>Introduction</a:t>
            </a:r>
          </a:p>
          <a:p>
            <a:pPr lvl="0" indent="-342900" marL="342900">
              <a:buAutoNum type="arabicPeriod"/>
            </a:pPr>
            <a:r>
              <a:rPr b="1"/>
              <a:t>What we did</a:t>
            </a:r>
          </a:p>
          <a:p>
            <a:pPr lvl="0" indent="-342900" marL="342900">
              <a:buAutoNum type="arabicPeriod"/>
            </a:pPr>
            <a:r>
              <a:rPr/>
              <a:t>Some results</a:t>
            </a:r>
          </a:p>
          <a:p>
            <a:pPr lvl="0" indent="-342900" marL="342900">
              <a:buAutoNum type="arabicPeriod"/>
            </a:pPr>
            <a:r>
              <a:rPr/>
              <a:t>My questions</a:t>
            </a:r>
          </a:p>
          <a:p>
            <a:pPr lvl="0" indent="-342900" marL="342900">
              <a:buAutoNum type="arabicPeriod"/>
            </a:pPr>
            <a:r>
              <a:rPr/>
              <a:t>Your questions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49</Words>
  <Application>Microsoft Macintosh PowerPoint</Application>
  <PresentationFormat>On-screen Show (16:9)</PresentationFormat>
  <Paragraphs>15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dcterms:created xsi:type="dcterms:W3CDTF">2024-03-21T23:35:45Z</dcterms:created>
  <dcterms:modified xsi:type="dcterms:W3CDTF">2024-03-21T23:35:45Z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/>
  </property>
  <property fmtid="{D5CDD505-2E9C-101B-9397-08002B2CF9AE}" pid="4" name="date">
    <vt:lpwstr>2024-03-05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